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05A5E-BFF2-49EB-8181-EF17BDF5CC42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76470-A346-46E9-97AF-BBBBCCD7A5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calhoun.env.duke.edu/files/soilprofile2_reduced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8.jpeg"/><Relationship Id="rId7" Type="http://schemas.openxmlformats.org/officeDocument/2006/relationships/image" Target="NUL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 descr="http://soils.missouri.edu/tutorial/images/function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09600"/>
            <a:ext cx="6781800" cy="5334000"/>
          </a:xfrm>
          <a:prstGeom prst="rect">
            <a:avLst/>
          </a:prstGeom>
          <a:noFill/>
        </p:spPr>
      </p:pic>
      <p:sp>
        <p:nvSpPr>
          <p:cNvPr id="3" name="Left Bracket 2"/>
          <p:cNvSpPr/>
          <p:nvPr/>
        </p:nvSpPr>
        <p:spPr>
          <a:xfrm>
            <a:off x="228600" y="228600"/>
            <a:ext cx="76200" cy="1828800"/>
          </a:xfrm>
          <a:prstGeom prst="leftBracket">
            <a:avLst/>
          </a:prstGeom>
          <a:ln w="25400">
            <a:solidFill>
              <a:srgbClr val="008E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fa-IR" kern="1200">
              <a:solidFill>
                <a:prstClr val="black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2056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ea typeface="+mn-ea"/>
                <a:cs typeface="B Homa" pitchFamily="2" charset="-78"/>
                <a:sym typeface="Wingdings 2" pitchFamily="18" charset="2"/>
              </a:rPr>
              <a:t>Physical Support</a:t>
            </a:r>
            <a:endParaRPr lang="fa-IR" sz="2000" b="1" kern="1200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n-ea"/>
              <a:cs typeface="B Lotus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788" y="1447800"/>
            <a:ext cx="1223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ea typeface="+mn-ea"/>
                <a:cs typeface="B Homa" pitchFamily="2" charset="-78"/>
                <a:sym typeface="Wingdings 2" pitchFamily="18" charset="2"/>
              </a:rPr>
              <a:t>Nutrients</a:t>
            </a:r>
            <a:endParaRPr lang="fa-IR" sz="2000" b="1" kern="1200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n-ea"/>
              <a:cs typeface="B Lotus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066800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ea typeface="+mn-ea"/>
                <a:cs typeface="B Homa" pitchFamily="2" charset="-78"/>
                <a:sym typeface="Wingdings 2" pitchFamily="18" charset="2"/>
              </a:rPr>
              <a:t>Water</a:t>
            </a:r>
            <a:endParaRPr lang="fa-IR" sz="2000" b="1" kern="1200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n-ea"/>
              <a:cs typeface="B Lotus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685800"/>
            <a:ext cx="17139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ea typeface="+mn-ea"/>
                <a:cs typeface="B Homa" pitchFamily="2" charset="-78"/>
                <a:sym typeface="Wingdings 2" pitchFamily="18" charset="2"/>
              </a:rPr>
              <a:t>Aeration (O2)</a:t>
            </a:r>
            <a:endParaRPr lang="fa-IR" sz="2000" b="1" kern="1200" dirty="0">
              <a:solidFill>
                <a:srgbClr val="4F81BD">
                  <a:lumMod val="75000"/>
                </a:srgbClr>
              </a:solidFill>
              <a:latin typeface="Arial" pitchFamily="34" charset="0"/>
              <a:ea typeface="+mn-ea"/>
              <a:cs typeface="B Lotus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57200"/>
            <a:ext cx="3048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fa-IR" kern="1200">
              <a:solidFill>
                <a:prstClr val="white"/>
              </a:solidFill>
              <a:latin typeface="Calibri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 descr="massive 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1905000" cy="1905000"/>
          </a:xfrm>
          <a:prstGeom prst="rect">
            <a:avLst/>
          </a:prstGeom>
          <a:noFill/>
        </p:spPr>
      </p:pic>
      <p:pic>
        <p:nvPicPr>
          <p:cNvPr id="169988" name="Picture 4" descr="massi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124200"/>
            <a:ext cx="2114551" cy="15430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66800" y="49530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en-US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Massive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Soil has no visible structure, is hard to break apart and appears in very large clods. </a:t>
            </a:r>
            <a:endParaRPr lang="fa-IR" kern="1200" dirty="0">
              <a:solidFill>
                <a:prstClr val="black"/>
              </a:solidFill>
              <a:latin typeface="Calibri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" descr="http://soils.missouri.edu/tutorial/images/pedon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51054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2" descr="{pedon &amp; SFF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77200" cy="5029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9600" y="5181600"/>
            <a:ext cx="3657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fa-IR" kern="1200">
              <a:solidFill>
                <a:prstClr val="white"/>
              </a:solidFill>
              <a:latin typeface="Calibri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0"/>
            <a:ext cx="3781425" cy="2857500"/>
          </a:xfrm>
          <a:prstGeom prst="rect">
            <a:avLst/>
          </a:prstGeom>
        </p:spPr>
      </p:pic>
      <p:pic>
        <p:nvPicPr>
          <p:cNvPr id="5" name="Picture 4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524000"/>
            <a:ext cx="381952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 descr="soil_horiz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3048000" cy="5334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90800" y="282388"/>
            <a:ext cx="65532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O horizon- upper horizon that is mostly made up of decaying organic matter, also called </a:t>
            </a:r>
            <a:r>
              <a:rPr lang="en-US" b="1" i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Humus</a:t>
            </a:r>
            <a:endParaRPr lang="fa-IR" b="1" kern="1200" dirty="0">
              <a:solidFill>
                <a:prstClr val="white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941294"/>
            <a:ext cx="609600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A horizon-</a:t>
            </a:r>
            <a:r>
              <a: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beneath O horizon. The soil in that layer is dark. also called </a:t>
            </a:r>
            <a:r>
              <a:rPr lang="en-US" b="1" i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Topsoil</a:t>
            </a:r>
            <a:r>
              <a: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and it's a mixture of </a:t>
            </a:r>
            <a:r>
              <a:rPr lang="en-US" kern="1200" dirty="0" err="1">
                <a:solidFill>
                  <a:prstClr val="white"/>
                </a:solidFill>
                <a:latin typeface="Calibri"/>
                <a:ea typeface="+mn-ea"/>
                <a:cs typeface="+mn-cs"/>
              </a:rPr>
              <a:t>of</a:t>
            </a:r>
            <a:r>
              <a: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humus and mineral particles. Seeds sprout and plant roots grow in A horizon layer.</a:t>
            </a:r>
            <a:endParaRPr lang="fa-IR" kern="1200" dirty="0">
              <a:solidFill>
                <a:prstClr val="white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1882588"/>
            <a:ext cx="5791200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 horizon-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beneath A horizon. The soil is lighter color. it's mostly made up of sand and silt. A leaching process takes place in E horizon which allows water to drip through the soil to carry away most of the minerals and clay originally present. also called </a:t>
            </a:r>
            <a:r>
              <a:rPr lang="en-US" b="1" i="1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Eluviation</a:t>
            </a:r>
            <a:r>
              <a:rPr lang="en-US" b="1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layer</a:t>
            </a:r>
            <a:endParaRPr lang="fa-IR" kern="1200" dirty="0">
              <a:solidFill>
                <a:prstClr val="black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349259"/>
            <a:ext cx="54102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B horizon-</a:t>
            </a:r>
            <a:r>
              <a: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beneath E horizon. Contains clay and mineral deposits that have leached out from layer above is as water drips through from horizons above. Sometimes called </a:t>
            </a:r>
            <a:r>
              <a:rPr lang="en-US" b="1" i="1" kern="1200" dirty="0" err="1">
                <a:solidFill>
                  <a:prstClr val="white"/>
                </a:solidFill>
                <a:latin typeface="Calibri"/>
                <a:ea typeface="+mn-ea"/>
                <a:cs typeface="+mn-cs"/>
              </a:rPr>
              <a:t>Illuviation</a:t>
            </a:r>
            <a:r>
              <a:rPr lang="en-US" b="1" i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layer</a:t>
            </a:r>
            <a:endParaRPr lang="fa-IR" kern="1200" dirty="0">
              <a:solidFill>
                <a:prstClr val="white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28247" y="4572000"/>
            <a:ext cx="5015753" cy="14773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C horizon-</a:t>
            </a:r>
            <a:r>
              <a: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beneath B horizon. Mostly made up of broken up rocks. Plants and roots do not grow in this layer and also very little humus is found in this layer. Also called </a:t>
            </a:r>
            <a:r>
              <a:rPr lang="en-US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Regolith</a:t>
            </a:r>
            <a:r>
              <a: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</a:br>
            <a:endParaRPr lang="fa-IR" kern="1200" dirty="0">
              <a:solidFill>
                <a:prstClr val="white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19800"/>
            <a:ext cx="8991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R horizon-</a:t>
            </a:r>
            <a:r>
              <a:rPr lang="en-US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 if there is a solid rock layer underneath all of the horizons except R, then it's part of R horizon. Also called </a:t>
            </a:r>
            <a:r>
              <a:rPr lang="en-US" b="1" i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Bedrock</a:t>
            </a:r>
            <a:endParaRPr lang="fa-IR" kern="1200" dirty="0">
              <a:solidFill>
                <a:prstClr val="white"/>
              </a:solidFill>
              <a:latin typeface="Calibri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sparknotes.com/figures/A/a4d938a405b10475f48eea440b31bab3/Soil_Horiz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3209926" cy="5676900"/>
          </a:xfrm>
          <a:prstGeom prst="rect">
            <a:avLst/>
          </a:prstGeom>
          <a:noFill/>
        </p:spPr>
      </p:pic>
      <p:pic>
        <p:nvPicPr>
          <p:cNvPr id="107522" name="Picture 2" descr="Soil profile in the Aormory showing 3 distinct profi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057400"/>
            <a:ext cx="2476500" cy="3971926"/>
          </a:xfrm>
          <a:prstGeom prst="rect">
            <a:avLst/>
          </a:prstGeom>
          <a:noFill/>
        </p:spPr>
      </p:pic>
      <p:pic>
        <p:nvPicPr>
          <p:cNvPr id="107524" name="Picture 4" descr="http://calhoun.env.duke.edu/files/imagecache/300/files/soilprofile2_reduced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2057400"/>
            <a:ext cx="22098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stone.wa.gov.au/toolbox6/hort6/html/resources/depot/hort_file/pyramid/files/soil_triang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2"/>
            <a:ext cx="5572164" cy="4572032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71438"/>
            <a:ext cx="8229600" cy="85723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latin typeface="B Mitra" pitchFamily="2" charset="-78"/>
                <a:cs typeface="B Homa" pitchFamily="2" charset="-78"/>
                <a:sym typeface="Wingdings 2" pitchFamily="18" charset="2"/>
              </a:rPr>
              <a:t>مثلت بافت خاک </a:t>
            </a:r>
            <a:b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latin typeface="B Mitra" pitchFamily="2" charset="-78"/>
                <a:cs typeface="B Homa" pitchFamily="2" charset="-78"/>
                <a:sym typeface="Wingdings 2" pitchFamily="18" charset="2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 Mitra" pitchFamily="2" charset="-78"/>
                <a:cs typeface="B Homa" pitchFamily="2" charset="-78"/>
                <a:sym typeface="Wingdings 2" pitchFamily="18" charset="2"/>
              </a:rPr>
              <a:t>Soil Texture Triangle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6" name="Picture 4" descr="granu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438400"/>
            <a:ext cx="2333626" cy="20193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4572000"/>
            <a:ext cx="289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en-US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Granular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Resembles cookie crumbs and is usually </a:t>
            </a:r>
            <a:r>
              <a:rPr lang="en-US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less than 0.5 cm in diameter.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Commonly found in surface horizons where roots have been growing. </a:t>
            </a:r>
            <a:endParaRPr lang="fa-IR" kern="1200" dirty="0">
              <a:solidFill>
                <a:prstClr val="black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166918" name="Picture 6" descr="blocky stru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685800"/>
            <a:ext cx="1905000" cy="1695451"/>
          </a:xfrm>
          <a:prstGeom prst="rect">
            <a:avLst/>
          </a:prstGeom>
          <a:noFill/>
        </p:spPr>
      </p:pic>
      <p:pic>
        <p:nvPicPr>
          <p:cNvPr id="166920" name="Picture 8" descr="granular structu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57200"/>
            <a:ext cx="1905000" cy="1790701"/>
          </a:xfrm>
          <a:prstGeom prst="rect">
            <a:avLst/>
          </a:prstGeom>
          <a:noFill/>
        </p:spPr>
      </p:pic>
      <p:pic>
        <p:nvPicPr>
          <p:cNvPr id="166922" name="Picture 10" descr="block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438400"/>
            <a:ext cx="2781301" cy="20574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733800" y="4572000"/>
            <a:ext cx="243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en-US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Blocky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Irregular blocks that are usually </a:t>
            </a:r>
            <a:r>
              <a:rPr lang="en-US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1.5 - 5.0 cm in diameter</a:t>
            </a:r>
            <a:endParaRPr lang="fa-IR" b="1" kern="1200" dirty="0">
              <a:solidFill>
                <a:srgbClr val="FF0000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166924" name="Picture 12" descr="prismatic structur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457200"/>
            <a:ext cx="1905000" cy="1809751"/>
          </a:xfrm>
          <a:prstGeom prst="rect">
            <a:avLst/>
          </a:prstGeom>
          <a:noFill/>
        </p:spPr>
      </p:pic>
      <p:pic>
        <p:nvPicPr>
          <p:cNvPr id="166926" name="Picture 14" descr="prismati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2438400"/>
            <a:ext cx="2219326" cy="206692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286512" y="4572008"/>
            <a:ext cx="259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en-US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Prismatic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Vertical columns of soil that might be a number of cm long. </a:t>
            </a:r>
            <a:r>
              <a:rPr lang="en-US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Usually found in lower horizons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 </a:t>
            </a:r>
            <a:endParaRPr lang="fa-IR" kern="1200" dirty="0">
              <a:solidFill>
                <a:prstClr val="black"/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2800" y="5791200"/>
            <a:ext cx="25908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en-US" sz="2000" b="1" kern="1200" dirty="0">
                <a:solidFill>
                  <a:srgbClr val="1F497D">
                    <a:lumMod val="50000"/>
                  </a:srgbClr>
                </a:solidFill>
                <a:latin typeface="Calibri"/>
                <a:ea typeface="+mn-ea"/>
                <a:cs typeface="+mn-cs"/>
              </a:rPr>
              <a:t>:Sub angular </a:t>
            </a:r>
            <a:r>
              <a:rPr lang="fa-IR" sz="2000" b="1" kern="1200" dirty="0">
                <a:solidFill>
                  <a:srgbClr val="1F497D">
                    <a:lumMod val="50000"/>
                  </a:srgbClr>
                </a:solidFill>
                <a:latin typeface="Calibri"/>
                <a:ea typeface="+mn-ea"/>
                <a:cs typeface="Arial"/>
              </a:rPr>
              <a:t>فندقی</a:t>
            </a:r>
            <a:endParaRPr lang="en-US" sz="2000" b="1" kern="1200" dirty="0">
              <a:solidFill>
                <a:srgbClr val="1F497D">
                  <a:lumMod val="50000"/>
                </a:srgb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1400" y="6324600"/>
            <a:ext cx="22098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en-US" sz="2000" b="1" kern="1200" dirty="0">
                <a:solidFill>
                  <a:srgbClr val="1F497D">
                    <a:lumMod val="50000"/>
                  </a:srgbClr>
                </a:solidFill>
                <a:latin typeface="Calibri"/>
                <a:ea typeface="+mn-ea"/>
                <a:cs typeface="+mn-cs"/>
              </a:rPr>
              <a:t>:Angular </a:t>
            </a:r>
            <a:r>
              <a:rPr lang="fa-IR" sz="2000" b="1" kern="1200" dirty="0">
                <a:solidFill>
                  <a:srgbClr val="1F497D">
                    <a:lumMod val="50000"/>
                  </a:srgbClr>
                </a:solidFill>
                <a:latin typeface="Calibri"/>
                <a:ea typeface="+mn-ea"/>
                <a:cs typeface="Arial"/>
              </a:rPr>
              <a:t>مکعبی</a:t>
            </a:r>
            <a:endParaRPr lang="en-US" sz="2000" b="1" kern="1200" dirty="0">
              <a:solidFill>
                <a:srgbClr val="1F497D">
                  <a:lumMod val="50000"/>
                </a:srgb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2" descr="columnar 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1905000" cy="1809751"/>
          </a:xfrm>
          <a:prstGeom prst="rect">
            <a:avLst/>
          </a:prstGeom>
          <a:noFill/>
        </p:spPr>
      </p:pic>
      <p:pic>
        <p:nvPicPr>
          <p:cNvPr id="168964" name="Picture 4" descr="column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743200"/>
            <a:ext cx="2857500" cy="2133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51054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en-US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Columnar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Vertical columns of soil that have a salt "cap" at the top. </a:t>
            </a:r>
            <a:r>
              <a:rPr lang="en-US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Found in soils of arid climates. </a:t>
            </a:r>
            <a:endParaRPr lang="fa-IR" b="1" kern="1200" dirty="0">
              <a:solidFill>
                <a:srgbClr val="FF0000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168966" name="Picture 6" descr="platy structu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685800"/>
            <a:ext cx="1905000" cy="132397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733800" y="51054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en-US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Platy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Thin, flat plates of soil that lie horizontally. </a:t>
            </a:r>
            <a:r>
              <a:rPr lang="en-US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Usually found in compacted soil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 </a:t>
            </a:r>
            <a:endParaRPr lang="fa-IR" kern="1200" dirty="0">
              <a:solidFill>
                <a:prstClr val="black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168970" name="Picture 10" descr="singlegrained struct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533400"/>
            <a:ext cx="1905000" cy="1476375"/>
          </a:xfrm>
          <a:prstGeom prst="rect">
            <a:avLst/>
          </a:prstGeom>
          <a:noFill/>
        </p:spPr>
      </p:pic>
      <p:pic>
        <p:nvPicPr>
          <p:cNvPr id="168972" name="Picture 12" descr="single grain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2362200"/>
            <a:ext cx="2143126" cy="1905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553200" y="4267200"/>
            <a:ext cx="259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/>
            <a:r>
              <a:rPr lang="en-US" b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Single Grained</a:t>
            </a:r>
            <a:r>
              <a:rPr lang="en-US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Soil is broken into individual particles that do not stick together. Always accompanies a loose consistence. </a:t>
            </a:r>
            <a:r>
              <a:rPr lang="en-US" b="1" kern="120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Commonly found in sandy soils</a:t>
            </a:r>
            <a:endParaRPr lang="fa-IR" b="1" kern="1200" dirty="0">
              <a:solidFill>
                <a:srgbClr val="FF0000"/>
              </a:solidFill>
              <a:latin typeface="Calibri"/>
              <a:ea typeface="+mn-ea"/>
              <a:cs typeface="Arial"/>
            </a:endParaRPr>
          </a:p>
        </p:txBody>
      </p:sp>
      <p:pic>
        <p:nvPicPr>
          <p:cNvPr id="80898" name="Picture 2" descr="Plat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2743200"/>
            <a:ext cx="2724151" cy="2133600"/>
          </a:xfrm>
          <a:prstGeom prst="rect">
            <a:avLst/>
          </a:prstGeom>
          <a:noFill/>
        </p:spPr>
      </p:pic>
      <p:pic>
        <p:nvPicPr>
          <p:cNvPr id="23556" name="Picture 4" descr="http://www.soils.umn.edu/academics/classes/soil2125/img/platyst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59678" y="2772806"/>
            <a:ext cx="2714644" cy="20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مثلت بافت خاک  Soil Texture Triangle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Ebtekar</dc:creator>
  <cp:lastModifiedBy>Ebtekar</cp:lastModifiedBy>
  <cp:revision>1</cp:revision>
  <dcterms:created xsi:type="dcterms:W3CDTF">2014-02-26T07:45:04Z</dcterms:created>
  <dcterms:modified xsi:type="dcterms:W3CDTF">2014-02-26T07:48:50Z</dcterms:modified>
</cp:coreProperties>
</file>